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8" r:id="rId3"/>
    <p:sldId id="259" r:id="rId4"/>
    <p:sldId id="265" r:id="rId5"/>
    <p:sldId id="260" r:id="rId6"/>
    <p:sldId id="263" r:id="rId7"/>
    <p:sldId id="261" r:id="rId8"/>
    <p:sldId id="262" r:id="rId9"/>
    <p:sldId id="275" r:id="rId10"/>
    <p:sldId id="268" r:id="rId11"/>
    <p:sldId id="267" r:id="rId12"/>
    <p:sldId id="264" r:id="rId13"/>
    <p:sldId id="274" r:id="rId14"/>
    <p:sldId id="270" r:id="rId15"/>
    <p:sldId id="273" r:id="rId16"/>
    <p:sldId id="271" r:id="rId17"/>
    <p:sldId id="272" r:id="rId18"/>
    <p:sldId id="279" r:id="rId19"/>
    <p:sldId id="276" r:id="rId20"/>
    <p:sldId id="277" r:id="rId21"/>
    <p:sldId id="281" r:id="rId22"/>
    <p:sldId id="282" r:id="rId23"/>
    <p:sldId id="289" r:id="rId24"/>
    <p:sldId id="291" r:id="rId25"/>
    <p:sldId id="292" r:id="rId26"/>
    <p:sldId id="288" r:id="rId27"/>
    <p:sldId id="290" r:id="rId28"/>
    <p:sldId id="286" r:id="rId29"/>
    <p:sldId id="283" r:id="rId30"/>
    <p:sldId id="293" r:id="rId31"/>
    <p:sldId id="296" r:id="rId32"/>
    <p:sldId id="298" r:id="rId33"/>
    <p:sldId id="299" r:id="rId34"/>
    <p:sldId id="287" r:id="rId35"/>
    <p:sldId id="294" r:id="rId36"/>
    <p:sldId id="300" r:id="rId37"/>
    <p:sldId id="301" r:id="rId38"/>
    <p:sldId id="302" r:id="rId39"/>
    <p:sldId id="303" r:id="rId40"/>
    <p:sldId id="304" r:id="rId41"/>
    <p:sldId id="295" r:id="rId42"/>
    <p:sldId id="284" r:id="rId43"/>
    <p:sldId id="285" r:id="rId44"/>
    <p:sldId id="280" r:id="rId45"/>
    <p:sldId id="278" r:id="rId46"/>
    <p:sldId id="257" r:id="rId47"/>
  </p:sldIdLst>
  <p:sldSz cx="12192000" cy="6858000"/>
  <p:notesSz cx="6858000" cy="9144000"/>
  <p:embeddedFontLst>
    <p:embeddedFont>
      <p:font typeface="72" panose="020B0503030000000003" pitchFamily="34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Rokkitt" pitchFamily="2" charset="0"/>
      <p:regular r:id="rId58"/>
      <p:bold r:id="rId59"/>
    </p:embeddedFont>
    <p:embeddedFont>
      <p:font typeface="Rubik" panose="00000500000000000000" pitchFamily="2" charset="-79"/>
      <p:regular r:id="rId60"/>
      <p:bold r:id="rId61"/>
      <p:italic r:id="rId62"/>
      <p:boldItalic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1A2247-1A3A-44C9-BD36-6DDCF29CE4ED}">
          <p14:sldIdLst>
            <p14:sldId id="256"/>
            <p14:sldId id="258"/>
            <p14:sldId id="259"/>
            <p14:sldId id="265"/>
            <p14:sldId id="260"/>
            <p14:sldId id="263"/>
            <p14:sldId id="261"/>
            <p14:sldId id="262"/>
            <p14:sldId id="275"/>
            <p14:sldId id="268"/>
            <p14:sldId id="267"/>
            <p14:sldId id="264"/>
            <p14:sldId id="274"/>
            <p14:sldId id="270"/>
            <p14:sldId id="273"/>
            <p14:sldId id="271"/>
            <p14:sldId id="272"/>
            <p14:sldId id="279"/>
          </p14:sldIdLst>
        </p14:section>
        <p14:section name="Hardware" id="{240E8311-1381-4F7C-A7A3-CABCEC027F8C}">
          <p14:sldIdLst>
            <p14:sldId id="276"/>
            <p14:sldId id="277"/>
            <p14:sldId id="281"/>
            <p14:sldId id="282"/>
            <p14:sldId id="289"/>
            <p14:sldId id="291"/>
            <p14:sldId id="292"/>
            <p14:sldId id="288"/>
            <p14:sldId id="290"/>
            <p14:sldId id="286"/>
            <p14:sldId id="283"/>
            <p14:sldId id="293"/>
            <p14:sldId id="296"/>
            <p14:sldId id="298"/>
            <p14:sldId id="299"/>
            <p14:sldId id="287"/>
            <p14:sldId id="294"/>
            <p14:sldId id="300"/>
            <p14:sldId id="301"/>
            <p14:sldId id="302"/>
            <p14:sldId id="303"/>
            <p14:sldId id="304"/>
            <p14:sldId id="295"/>
            <p14:sldId id="284"/>
            <p14:sldId id="285"/>
            <p14:sldId id="280"/>
            <p14:sldId id="27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1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5D3E"/>
    <a:srgbClr val="1282A2"/>
    <a:srgbClr val="212738"/>
    <a:srgbClr val="FEFCFB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2" autoAdjust="0"/>
    <p:restoredTop sz="94660"/>
  </p:normalViewPr>
  <p:slideViewPr>
    <p:cSldViewPr showGuides="1">
      <p:cViewPr>
        <p:scale>
          <a:sx n="66" d="100"/>
          <a:sy n="66" d="100"/>
        </p:scale>
        <p:origin x="3248" y="7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05T11:32:22.645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clock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ffreykopcak.com/2014/03/17/dongle-bits-raspberry-pi-and-arduino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90688&amp;picture=abacu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hyperlink" Target="http://10rem.net/blog/2012/01/04/mfos-synth-6-pcb-complete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ccftech.com/91-off-the-professional-app-developer-bundle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18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microsoft.com/office/2007/relationships/hdphoto" Target="../media/hdphoto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microsoft.com/office/2007/relationships/hdphoto" Target="../media/hdphoto2.wdp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jpg"/><Relationship Id="rId4" Type="http://schemas.openxmlformats.org/officeDocument/2006/relationships/image" Target="../media/image5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jpg"/><Relationship Id="rId4" Type="http://schemas.openxmlformats.org/officeDocument/2006/relationships/image" Target="../media/image5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ccftech.com/history-ram-trip-memory-lane/" TargetMode="External"/><Relationship Id="rId5" Type="http://schemas.microsoft.com/office/2007/relationships/hdphoto" Target="../media/hdphoto5.wdp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pI-iJcC9JUc?feature=oembe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hdphoto" Target="../media/hdphoto4.wdp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microsoft.com/office/2007/relationships/hdphoto" Target="../media/hdphoto6.wdp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fif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fi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enrique-dans/alexa-everywhere-how-will-the-domestic-assistant-market-evolve-5ad698d343a7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1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76200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1282A2"/>
                </a:solidFill>
              </a:rPr>
              <a:t>¿Qué es una computadora?</a:t>
            </a:r>
            <a:endParaRPr lang="en-US" sz="4000" b="1" dirty="0">
              <a:solidFill>
                <a:srgbClr val="1282A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AA300-710F-439F-949B-89B308945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3"/>
          <a:stretch/>
        </p:blipFill>
        <p:spPr>
          <a:xfrm>
            <a:off x="1399" y="-699"/>
            <a:ext cx="12190602" cy="32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lock, sitting, remote&#10;&#10;Description automatically generated">
            <a:extLst>
              <a:ext uri="{FF2B5EF4-FFF2-40B4-BE49-F238E27FC236}">
                <a16:creationId xmlns:a16="http://schemas.microsoft.com/office/drawing/2014/main" id="{B4421F44-847C-457B-B91E-2B99B569D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00200" y="0"/>
            <a:ext cx="91643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8B624-B119-4485-9D07-3C754159F397}"/>
              </a:ext>
            </a:extLst>
          </p:cNvPr>
          <p:cNvSpPr txBox="1"/>
          <p:nvPr/>
        </p:nvSpPr>
        <p:spPr>
          <a:xfrm>
            <a:off x="1600201" y="6858000"/>
            <a:ext cx="906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Digital_clock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515347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BC713F3D-FDA2-44E0-93AA-5AAE38E1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6800" y="76200"/>
            <a:ext cx="10198632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95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abacus, indoor, table&#10;&#10;Description automatically generated">
            <a:extLst>
              <a:ext uri="{FF2B5EF4-FFF2-40B4-BE49-F238E27FC236}">
                <a16:creationId xmlns:a16="http://schemas.microsoft.com/office/drawing/2014/main" id="{EB6FA193-8E9D-4663-8B14-3EC67C12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056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267200" cy="6858000"/>
          </a:xfrm>
          <a:noFill/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rgbClr val="212738"/>
                </a:solidFill>
              </a:rPr>
              <a:t>¿Qué es una computadora?</a:t>
            </a:r>
            <a:endParaRPr lang="en-US" sz="4800" dirty="0">
              <a:solidFill>
                <a:srgbClr val="212738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5410200" y="64897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2127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5410200" y="202339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5410200" y="3418631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5410200" y="4813866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21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212738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0" y="942904"/>
            <a:ext cx="3352800" cy="5915095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12801600" y="-2438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776200" y="32385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915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73A36-A1BC-4F8C-9980-C0BD3449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11" y="2508308"/>
            <a:ext cx="727298" cy="1262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06B348-B8F8-4451-8E8B-1EE20B53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47" y="1048771"/>
            <a:ext cx="1180531" cy="1257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C861C3-9B8E-4B4B-BF89-50334BF39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32" y="1066139"/>
            <a:ext cx="1189086" cy="915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3AF33C-1334-4D29-9A47-8DBDF2ED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225" y="1108912"/>
            <a:ext cx="1274632" cy="8297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2D2CD0-97CA-468C-AABA-F1AFC2367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092" y="1139497"/>
            <a:ext cx="1411505" cy="11120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EB2BB5-3622-4521-9450-52089CE50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8727" y="2465481"/>
            <a:ext cx="1069322" cy="12917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5B01FD-1508-4428-A63A-8B6E070B1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5799" y="3615531"/>
            <a:ext cx="1325960" cy="11463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13C05-56B1-42EC-8720-14BB341DB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3518" y="1114387"/>
            <a:ext cx="1035103" cy="11890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39CC60-DADD-4AE3-B178-9433071DD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9808" y="2532725"/>
            <a:ext cx="1343068" cy="11463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B57054-FF69-4AD3-BC36-259B1B4CD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3518" y="2386386"/>
            <a:ext cx="923894" cy="12575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39D70C-D919-4B96-AD61-20E6F374CA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4851" y="3933011"/>
            <a:ext cx="1394396" cy="10864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9FBC4F-4D39-4C9A-BF8F-AB1E216F4B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9405" y="1154883"/>
            <a:ext cx="1325960" cy="1146314"/>
          </a:xfrm>
          <a:prstGeom prst="rect">
            <a:avLst/>
          </a:prstGeom>
        </p:spPr>
      </p:pic>
      <p:pic>
        <p:nvPicPr>
          <p:cNvPr id="39" name="Picture 38" descr="A circuit board&#10;&#10;Description automatically generated">
            <a:extLst>
              <a:ext uri="{FF2B5EF4-FFF2-40B4-BE49-F238E27FC236}">
                <a16:creationId xmlns:a16="http://schemas.microsoft.com/office/drawing/2014/main" id="{25D83709-E64A-47F0-9D33-44FA215795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36122" t="578" r="10604" b="7547"/>
          <a:stretch>
            <a:fillRect/>
          </a:stretch>
        </p:blipFill>
        <p:spPr>
          <a:xfrm>
            <a:off x="6374477" y="2364465"/>
            <a:ext cx="2766722" cy="2629147"/>
          </a:xfrm>
          <a:custGeom>
            <a:avLst/>
            <a:gdLst>
              <a:gd name="connsiteX0" fmla="*/ 1992154 w 3984308"/>
              <a:gd name="connsiteY0" fmla="*/ 0 h 3786188"/>
              <a:gd name="connsiteX1" fmla="*/ 3984308 w 3984308"/>
              <a:gd name="connsiteY1" fmla="*/ 1893094 h 3786188"/>
              <a:gd name="connsiteX2" fmla="*/ 1992154 w 3984308"/>
              <a:gd name="connsiteY2" fmla="*/ 3786188 h 3786188"/>
              <a:gd name="connsiteX3" fmla="*/ 0 w 3984308"/>
              <a:gd name="connsiteY3" fmla="*/ 1893094 h 3786188"/>
              <a:gd name="connsiteX4" fmla="*/ 1992154 w 3984308"/>
              <a:gd name="connsiteY4" fmla="*/ 0 h 378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4308" h="3786188">
                <a:moveTo>
                  <a:pt x="1992154" y="0"/>
                </a:moveTo>
                <a:cubicBezTo>
                  <a:pt x="3092390" y="0"/>
                  <a:pt x="3984308" y="847567"/>
                  <a:pt x="3984308" y="1893094"/>
                </a:cubicBezTo>
                <a:cubicBezTo>
                  <a:pt x="3984308" y="2938621"/>
                  <a:pt x="3092390" y="3786188"/>
                  <a:pt x="1992154" y="3786188"/>
                </a:cubicBezTo>
                <a:cubicBezTo>
                  <a:pt x="891918" y="3786188"/>
                  <a:pt x="0" y="2938621"/>
                  <a:pt x="0" y="1893094"/>
                </a:cubicBezTo>
                <a:cubicBezTo>
                  <a:pt x="0" y="847567"/>
                  <a:pt x="891918" y="0"/>
                  <a:pt x="1992154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B48814-E2F8-4573-99CB-1A5D265BED45}"/>
              </a:ext>
            </a:extLst>
          </p:cNvPr>
          <p:cNvSpPr txBox="1"/>
          <p:nvPr/>
        </p:nvSpPr>
        <p:spPr>
          <a:xfrm>
            <a:off x="3387550" y="5169402"/>
            <a:ext cx="8871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Compuesto por componentes electrónicos (chips, transistores, capacitores, resistores, cables).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9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1282A2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153400" y="-3276599"/>
            <a:ext cx="72390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0" y="990600"/>
            <a:ext cx="3352800" cy="5915094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649200" y="17526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4A1778-3F54-421D-8515-3FAB22365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99365" l="10000" r="90000">
                        <a14:foregroundMark x1="47619" y1="76190" x2="45397" y2="87302"/>
                        <a14:foregroundMark x1="45397" y1="87302" x2="50952" y2="92381"/>
                        <a14:foregroundMark x1="50952" y1="92381" x2="54127" y2="82222"/>
                        <a14:foregroundMark x1="54127" y1="82222" x2="53333" y2="80635"/>
                        <a14:foregroundMark x1="45238" y1="75238" x2="39524" y2="97778"/>
                        <a14:foregroundMark x1="39524" y1="97778" x2="57302" y2="99365"/>
                        <a14:foregroundMark x1="57302" y1="99365" x2="58095" y2="86349"/>
                        <a14:foregroundMark x1="58095" y1="86349" x2="57302" y2="74286"/>
                        <a14:foregroundMark x1="57302" y1="74286" x2="50952" y2="72698"/>
                        <a14:foregroundMark x1="50952" y1="72698" x2="45079" y2="75238"/>
                        <a14:foregroundMark x1="45079" y1="75238" x2="41746" y2="84127"/>
                        <a14:foregroundMark x1="45397" y1="40000" x2="51429" y2="61270"/>
                        <a14:foregroundMark x1="51429" y1="61270" x2="54921" y2="50476"/>
                        <a14:foregroundMark x1="54921" y1="50476" x2="52540" y2="39048"/>
                        <a14:foregroundMark x1="52540" y1="39048" x2="49206" y2="40635"/>
                        <a14:foregroundMark x1="46984" y1="37460" x2="47460" y2="37143"/>
                        <a14:foregroundMark x1="55714" y1="53333" x2="55238" y2="52063"/>
                        <a14:foregroundMark x1="56032" y1="53968" x2="56190" y2="52063"/>
                        <a14:foregroundMark x1="46667" y1="55873" x2="45238" y2="50159"/>
                        <a14:foregroundMark x1="45238" y1="51111" x2="46190" y2="57778"/>
                        <a14:foregroundMark x1="55556" y1="48571" x2="55397" y2="5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3333" t="30476" r="33333"/>
          <a:stretch/>
        </p:blipFill>
        <p:spPr>
          <a:xfrm>
            <a:off x="6641404" y="1420865"/>
            <a:ext cx="2338191" cy="243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A1D93-03CF-4ADE-99B4-64C73931457C}"/>
              </a:ext>
            </a:extLst>
          </p:cNvPr>
          <p:cNvSpPr txBox="1"/>
          <p:nvPr/>
        </p:nvSpPr>
        <p:spPr>
          <a:xfrm>
            <a:off x="3810000" y="4355814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El comportamiento del dispositivo debe ser programable sin tener que modificar sus piezas.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7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7493000" y="-4114800"/>
            <a:ext cx="61722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7797800" y="-41782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0" y="0"/>
            <a:ext cx="3352799" cy="6858000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prstGeom prst="rect">
            <a:avLst/>
          </a:pr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F55D3E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23D1F30F-AAD0-4D24-B2AA-1D0A9E472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2201590"/>
            <a:ext cx="2924887" cy="2528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00B8D6-B1C1-4A58-99CA-721802549612}"/>
              </a:ext>
            </a:extLst>
          </p:cNvPr>
          <p:cNvSpPr txBox="1"/>
          <p:nvPr/>
        </p:nvSpPr>
        <p:spPr>
          <a:xfrm>
            <a:off x="3276600" y="5257800"/>
            <a:ext cx="8839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Recupera información de sus alrededores mediante sensores: micrófono, mouse, termómetro, cámara…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4" name="Graphic 3" descr="Thermometer">
            <a:extLst>
              <a:ext uri="{FF2B5EF4-FFF2-40B4-BE49-F238E27FC236}">
                <a16:creationId xmlns:a16="http://schemas.microsoft.com/office/drawing/2014/main" id="{73CF664C-2CEF-4122-8FC2-149F4EA4D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9199" y="3383309"/>
            <a:ext cx="914400" cy="914400"/>
          </a:xfrm>
          <a:prstGeom prst="rect">
            <a:avLst/>
          </a:prstGeom>
        </p:spPr>
      </p:pic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8A3B6B92-3EC7-4A9D-89BC-13D606A80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5200" y="2019300"/>
            <a:ext cx="914400" cy="914400"/>
          </a:xfrm>
          <a:prstGeom prst="rect">
            <a:avLst/>
          </a:prstGeom>
        </p:spPr>
      </p:pic>
      <p:pic>
        <p:nvPicPr>
          <p:cNvPr id="14" name="Graphic 13" descr="Gauge">
            <a:extLst>
              <a:ext uri="{FF2B5EF4-FFF2-40B4-BE49-F238E27FC236}">
                <a16:creationId xmlns:a16="http://schemas.microsoft.com/office/drawing/2014/main" id="{6197E525-4D08-44B7-8B4E-AE57843E1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6509" y="1421160"/>
            <a:ext cx="914400" cy="914400"/>
          </a:xfrm>
          <a:prstGeom prst="rect">
            <a:avLst/>
          </a:prstGeom>
        </p:spPr>
      </p:pic>
      <p:pic>
        <p:nvPicPr>
          <p:cNvPr id="16" name="Graphic 15" descr="Cursor">
            <a:extLst>
              <a:ext uri="{FF2B5EF4-FFF2-40B4-BE49-F238E27FC236}">
                <a16:creationId xmlns:a16="http://schemas.microsoft.com/office/drawing/2014/main" id="{4204D1A8-9C56-45AE-91C5-41C4DCD853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2709" y="285943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AB0EBC77-AB76-4E79-BD13-07DB6C8E0E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85708" y="4207569"/>
            <a:ext cx="914400" cy="914400"/>
          </a:xfrm>
          <a:prstGeom prst="rect">
            <a:avLst/>
          </a:prstGeom>
        </p:spPr>
      </p:pic>
      <p:sp>
        <p:nvSpPr>
          <p:cNvPr id="19" name="!!arrow">
            <a:extLst>
              <a:ext uri="{FF2B5EF4-FFF2-40B4-BE49-F238E27FC236}">
                <a16:creationId xmlns:a16="http://schemas.microsoft.com/office/drawing/2014/main" id="{ACFFFD69-C4E9-4D47-98DE-C206CBB4A6A9}"/>
              </a:ext>
            </a:extLst>
          </p:cNvPr>
          <p:cNvSpPr/>
          <p:nvPr/>
        </p:nvSpPr>
        <p:spPr>
          <a:xfrm>
            <a:off x="6702304" y="2971800"/>
            <a:ext cx="1485306" cy="86870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9C7CA5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382000" y="-3185136"/>
            <a:ext cx="7315198" cy="1258111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8382001" y="-822950"/>
            <a:ext cx="7315199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-8382000" y="1823934"/>
            <a:ext cx="7315199" cy="2089826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0" y="969522"/>
            <a:ext cx="3352799" cy="588847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F2B1BFB2-CACA-4630-A0D3-890BC23A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13" y="2201590"/>
            <a:ext cx="2924887" cy="2528613"/>
          </a:xfrm>
          <a:prstGeom prst="rect">
            <a:avLst/>
          </a:prstGeom>
        </p:spPr>
      </p:pic>
      <p:sp>
        <p:nvSpPr>
          <p:cNvPr id="11" name="!!arrow">
            <a:extLst>
              <a:ext uri="{FF2B5EF4-FFF2-40B4-BE49-F238E27FC236}">
                <a16:creationId xmlns:a16="http://schemas.microsoft.com/office/drawing/2014/main" id="{1182650A-347A-471D-A58D-38985752908C}"/>
              </a:ext>
            </a:extLst>
          </p:cNvPr>
          <p:cNvSpPr/>
          <p:nvPr/>
        </p:nvSpPr>
        <p:spPr>
          <a:xfrm>
            <a:off x="7017046" y="2971799"/>
            <a:ext cx="1485306" cy="868709"/>
          </a:xfrm>
          <a:prstGeom prst="rightArrow">
            <a:avLst/>
          </a:prstGeom>
          <a:solidFill>
            <a:srgbClr val="9C7CA5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Headphones">
            <a:extLst>
              <a:ext uri="{FF2B5EF4-FFF2-40B4-BE49-F238E27FC236}">
                <a16:creationId xmlns:a16="http://schemas.microsoft.com/office/drawing/2014/main" id="{975B1326-9BF6-4043-AC2A-17303DC5A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3700" y="3181220"/>
            <a:ext cx="914400" cy="914400"/>
          </a:xfrm>
          <a:prstGeom prst="rect">
            <a:avLst/>
          </a:prstGeom>
        </p:spPr>
      </p:pic>
      <p:pic>
        <p:nvPicPr>
          <p:cNvPr id="12" name="Graphic 11" descr="Television">
            <a:extLst>
              <a:ext uri="{FF2B5EF4-FFF2-40B4-BE49-F238E27FC236}">
                <a16:creationId xmlns:a16="http://schemas.microsoft.com/office/drawing/2014/main" id="{3A6B2800-143C-4052-ACB5-D8353DE7C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655" y="4717503"/>
            <a:ext cx="914400" cy="914400"/>
          </a:xfrm>
          <a:prstGeom prst="rect">
            <a:avLst/>
          </a:prstGeom>
        </p:spPr>
      </p:pic>
      <p:pic>
        <p:nvPicPr>
          <p:cNvPr id="14" name="Graphic 13" descr="Music">
            <a:extLst>
              <a:ext uri="{FF2B5EF4-FFF2-40B4-BE49-F238E27FC236}">
                <a16:creationId xmlns:a16="http://schemas.microsoft.com/office/drawing/2014/main" id="{209F0940-5941-42FE-8521-5BE308272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4907" y="3901448"/>
            <a:ext cx="914400" cy="914400"/>
          </a:xfrm>
          <a:prstGeom prst="rect">
            <a:avLst/>
          </a:prstGeom>
        </p:spPr>
      </p:pic>
      <p:pic>
        <p:nvPicPr>
          <p:cNvPr id="16" name="Graphic 15" descr="Mathematics">
            <a:extLst>
              <a:ext uri="{FF2B5EF4-FFF2-40B4-BE49-F238E27FC236}">
                <a16:creationId xmlns:a16="http://schemas.microsoft.com/office/drawing/2014/main" id="{C168CC66-28D8-43C0-BE46-C549A9A85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96707" y="2602223"/>
            <a:ext cx="914400" cy="914400"/>
          </a:xfrm>
          <a:prstGeom prst="rect">
            <a:avLst/>
          </a:prstGeom>
        </p:spPr>
      </p:pic>
      <p:pic>
        <p:nvPicPr>
          <p:cNvPr id="18" name="Graphic 17" descr="Upward trend">
            <a:extLst>
              <a:ext uri="{FF2B5EF4-FFF2-40B4-BE49-F238E27FC236}">
                <a16:creationId xmlns:a16="http://schemas.microsoft.com/office/drawing/2014/main" id="{990E7B65-F879-41A3-AFE1-028CD88AC8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80955" y="1847981"/>
            <a:ext cx="914400" cy="914400"/>
          </a:xfrm>
          <a:prstGeom prst="rect">
            <a:avLst/>
          </a:prstGeom>
        </p:spPr>
      </p:pic>
      <p:pic>
        <p:nvPicPr>
          <p:cNvPr id="20" name="Graphic 19" descr="Clapper board">
            <a:extLst>
              <a:ext uri="{FF2B5EF4-FFF2-40B4-BE49-F238E27FC236}">
                <a16:creationId xmlns:a16="http://schemas.microsoft.com/office/drawing/2014/main" id="{030A7285-5824-435A-A0BA-A88459C6CC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69300" y="1066152"/>
            <a:ext cx="914400" cy="914400"/>
          </a:xfrm>
          <a:prstGeom prst="rect">
            <a:avLst/>
          </a:prstGeom>
        </p:spPr>
      </p:pic>
      <p:pic>
        <p:nvPicPr>
          <p:cNvPr id="22" name="Graphic 21" descr="Game controller">
            <a:extLst>
              <a:ext uri="{FF2B5EF4-FFF2-40B4-BE49-F238E27FC236}">
                <a16:creationId xmlns:a16="http://schemas.microsoft.com/office/drawing/2014/main" id="{5338409B-0732-49F5-9602-DE5E793A3E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01300" y="116584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B9F9C5-DD5A-4B17-801D-0CDC08806176}"/>
              </a:ext>
            </a:extLst>
          </p:cNvPr>
          <p:cNvSpPr txBox="1"/>
          <p:nvPr/>
        </p:nvSpPr>
        <p:spPr>
          <a:xfrm>
            <a:off x="3962400" y="5610919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Produce audio, video, juegos, cálculos, análisis, imágenes…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357D-475B-4206-85F6-82158CA1F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800"/>
          </a:xfrm>
        </p:spPr>
        <p:txBody>
          <a:bodyPr>
            <a:noAutofit/>
          </a:bodyPr>
          <a:lstStyle/>
          <a:p>
            <a:pPr algn="ctr"/>
            <a:r>
              <a:rPr lang="es-MX" sz="6000" dirty="0">
                <a:solidFill>
                  <a:srgbClr val="1282A2"/>
                </a:solidFill>
                <a:latin typeface="72" panose="020B0503030000000003" pitchFamily="34" charset="0"/>
                <a:cs typeface="72" panose="020B0503030000000003" pitchFamily="34" charset="0"/>
              </a:rPr>
              <a:t>Hardware y Software</a:t>
            </a:r>
            <a:endParaRPr lang="en-US" sz="6000" dirty="0">
              <a:solidFill>
                <a:srgbClr val="1282A2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0BFF4-AA72-4004-8228-C26F7DB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81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3600" dirty="0"/>
              <a:t>Las computadoras modernas están compuestas por una combinación de hardware y software.</a:t>
            </a:r>
          </a:p>
          <a:p>
            <a:r>
              <a:rPr lang="es-MX" sz="3600" b="1" dirty="0"/>
              <a:t>Hardware</a:t>
            </a:r>
            <a:r>
              <a:rPr lang="es-MX" sz="3600" dirty="0"/>
              <a:t> incluye todas las partes físicas de una computadora: </a:t>
            </a:r>
            <a:r>
              <a:rPr lang="es-MX" sz="3600" b="1" dirty="0">
                <a:solidFill>
                  <a:srgbClr val="F55D3E"/>
                </a:solidFill>
              </a:rPr>
              <a:t>procesador, cables, unidades de almacenamiento, mouse, pantalla, etc</a:t>
            </a:r>
            <a:r>
              <a:rPr lang="es-MX" sz="3600" dirty="0"/>
              <a:t>.</a:t>
            </a:r>
          </a:p>
          <a:p>
            <a:r>
              <a:rPr lang="es-MX" sz="3600" b="1" dirty="0"/>
              <a:t>Software </a:t>
            </a:r>
            <a:r>
              <a:rPr lang="es-MX" sz="3600" dirty="0"/>
              <a:t>está compuesto por los programas: </a:t>
            </a:r>
            <a:r>
              <a:rPr lang="es-MX" sz="3600" b="1" dirty="0">
                <a:solidFill>
                  <a:srgbClr val="F55D3E"/>
                </a:solidFill>
              </a:rPr>
              <a:t>sistema operativo, procesador de texto, navegador, editor de imágenes, etc</a:t>
            </a:r>
            <a:r>
              <a:rPr lang="es-MX" sz="3600" dirty="0"/>
              <a:t>.</a:t>
            </a:r>
            <a:endParaRPr lang="es-MX" sz="3600" b="1" dirty="0"/>
          </a:p>
        </p:txBody>
      </p:sp>
    </p:spTree>
    <p:extLst>
      <p:ext uri="{BB962C8B-B14F-4D97-AF65-F5344CB8AC3E}">
        <p14:creationId xmlns:p14="http://schemas.microsoft.com/office/powerpoint/2010/main" val="417419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Hardware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7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0021-BA50-4921-B054-B67ECF0A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400" cy="3200400"/>
          </a:xfrm>
        </p:spPr>
        <p:txBody>
          <a:bodyPr anchor="ctr">
            <a:normAutofit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En enero del 2018, Apple publicó un comercial que muestra su visión del futuro…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11CB63-BF2A-4E78-ADDE-43DF2578323D}"/>
              </a:ext>
            </a:extLst>
          </p:cNvPr>
          <p:cNvSpPr txBox="1">
            <a:spLocks/>
          </p:cNvSpPr>
          <p:nvPr/>
        </p:nvSpPr>
        <p:spPr>
          <a:xfrm>
            <a:off x="228600" y="3886200"/>
            <a:ext cx="71628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El comercial fue recibido con fuertes críticas…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3" name="!!video">
            <a:extLst>
              <a:ext uri="{FF2B5EF4-FFF2-40B4-BE49-F238E27FC236}">
                <a16:creationId xmlns:a16="http://schemas.microsoft.com/office/drawing/2014/main" id="{67578D69-819C-4593-847E-ED77E011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038600"/>
            <a:ext cx="386383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5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0AD555-87D3-45EE-9A94-25BEA5C5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EFCFB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338E44-68BC-4939-8334-414BA1C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1981200"/>
            <a:ext cx="9372600" cy="28956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sz="6700" dirty="0">
                <a:solidFill>
                  <a:srgbClr val="1282A2"/>
                </a:solidFill>
                <a:latin typeface="72" panose="020B0503030000000003" pitchFamily="34" charset="0"/>
                <a:cs typeface="72" panose="020B0503030000000003" pitchFamily="34" charset="0"/>
              </a:rPr>
              <a:t>Hardware:</a:t>
            </a: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  <a:t>“Todas las partes de una computadora que pueden tocarse” </a:t>
            </a: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  <a:t>- </a:t>
            </a:r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Cultura popular</a:t>
            </a:r>
            <a:endParaRPr lang="en-US" i="1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4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59444" y="214911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Tarjeta Madre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304800" y="1295400"/>
            <a:ext cx="4191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La </a:t>
            </a:r>
            <a:r>
              <a:rPr lang="es-MX" sz="2400" b="1" dirty="0">
                <a:latin typeface="72" panose="020B0503030000000003" pitchFamily="34" charset="0"/>
                <a:cs typeface="72" panose="020B0503030000000003" pitchFamily="34" charset="0"/>
              </a:rPr>
              <a:t>tarjeta madre </a:t>
            </a: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(</a:t>
            </a:r>
            <a:r>
              <a:rPr lang="es-MX" sz="2400" dirty="0" err="1">
                <a:latin typeface="72" panose="020B0503030000000003" pitchFamily="34" charset="0"/>
                <a:cs typeface="72" panose="020B0503030000000003" pitchFamily="34" charset="0"/>
              </a:rPr>
              <a:t>motherboard</a:t>
            </a: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) es el componente que </a:t>
            </a:r>
            <a:r>
              <a:rPr lang="es-MX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integra todos los componentes de la computadora</a:t>
            </a: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. </a:t>
            </a:r>
          </a:p>
          <a:p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Permite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comunicar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,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energizar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y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sincronizar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todos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los components de una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computadora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020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2900221" y="440996"/>
            <a:ext cx="5726583" cy="6650225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10668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Unidad de Procesamiento Central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609600" y="7772400"/>
            <a:ext cx="480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El CPU es el encargado de controlar el flujo, decodificación y ejecución de instrucciones, procesamiento y transferencia de datos.</a:t>
            </a:r>
          </a:p>
          <a:p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Sus responsabilidades principales son: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Ejecutar operaciones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Controlar el flujo de ejecución de los programas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Controlar los circuitos internos (activar, desactivar componentes).</a:t>
            </a:r>
          </a:p>
          <a:p>
            <a:endParaRPr lang="en-US" sz="24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21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Unidad de Procesamiento Central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304800" y="1295400"/>
            <a:ext cx="11582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El CPU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(Central </a:t>
            </a:r>
            <a:r>
              <a:rPr lang="es-MX" sz="32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processing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s-MX" sz="32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unit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)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 es el encargado de controlar el flujo, decodificación y ejecución de instrucciones, procesamiento y transferencia de datos.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Sus responsabilidades principales son: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3200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Ejecutar operaciones 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3200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Controlar el flujo de ejecución de los programas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3200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Controlar los circuitos internos (activar, desactivar componentes).</a:t>
            </a:r>
          </a:p>
          <a:p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25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91200" y="4572000"/>
            <a:ext cx="2980267" cy="3311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BDB622-0C75-4CDE-BB63-7CD1A639092C}"/>
              </a:ext>
            </a:extLst>
          </p:cNvPr>
          <p:cNvSpPr txBox="1"/>
          <p:nvPr/>
        </p:nvSpPr>
        <p:spPr>
          <a:xfrm>
            <a:off x="304800" y="12954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D0A670B6-0A9A-4166-A858-28097647B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53" b="89803" l="4700" r="94794">
                        <a14:foregroundMark x1="41866" y1="8553" x2="47650" y2="8772"/>
                        <a14:foregroundMark x1="90889" y1="39912" x2="89588" y2="40461"/>
                        <a14:foregroundMark x1="94866" y1="40241" x2="94360" y2="38925"/>
                        <a14:foregroundMark x1="57195" y1="88816" x2="54375" y2="88377"/>
                        <a14:foregroundMark x1="8677" y1="50658" x2="4700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914400"/>
            <a:ext cx="4964187" cy="4038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BC4A73F-4442-40AC-9C6E-542ECCC557ED}"/>
              </a:ext>
            </a:extLst>
          </p:cNvPr>
          <p:cNvGrpSpPr/>
          <p:nvPr/>
        </p:nvGrpSpPr>
        <p:grpSpPr>
          <a:xfrm>
            <a:off x="217413" y="228600"/>
            <a:ext cx="6259587" cy="5150153"/>
            <a:chOff x="217413" y="641047"/>
            <a:chExt cx="6259587" cy="5150153"/>
          </a:xfrm>
        </p:grpSpPr>
        <p:pic>
          <p:nvPicPr>
            <p:cNvPr id="3" name="Picture 2" descr="A circuit board&#10;&#10;Description automatically generated">
              <a:extLst>
                <a:ext uri="{FF2B5EF4-FFF2-40B4-BE49-F238E27FC236}">
                  <a16:creationId xmlns:a16="http://schemas.microsoft.com/office/drawing/2014/main" id="{4FB04729-F7D7-4C2E-BC5B-331DE216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2000" r="97600">
                          <a14:foregroundMark x1="9400" y1="60800" x2="7400" y2="71200"/>
                          <a14:foregroundMark x1="7400" y1="71200" x2="14600" y2="74200"/>
                          <a14:foregroundMark x1="2000" y1="74000" x2="4600" y2="71600"/>
                          <a14:foregroundMark x1="91000" y1="24400" x2="91200" y2="39600"/>
                          <a14:foregroundMark x1="97600" y1="22800" x2="95200" y2="27800"/>
                          <a14:foregroundMark x1="2400" y1="74200" x2="2200" y2="7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600200"/>
              <a:ext cx="4191000" cy="41910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906B4C-3594-4B47-9307-187C7331EB87}"/>
                </a:ext>
              </a:extLst>
            </p:cNvPr>
            <p:cNvGrpSpPr/>
            <p:nvPr/>
          </p:nvGrpSpPr>
          <p:grpSpPr>
            <a:xfrm>
              <a:off x="2133600" y="641047"/>
              <a:ext cx="4267200" cy="654353"/>
              <a:chOff x="1676400" y="641047"/>
              <a:chExt cx="4267200" cy="65435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CA8779D-7162-4F8D-8752-3D515B970502}"/>
                  </a:ext>
                </a:extLst>
              </p:cNvPr>
              <p:cNvCxnSpPr/>
              <p:nvPr/>
            </p:nvCxnSpPr>
            <p:spPr>
              <a:xfrm>
                <a:off x="1676400" y="1295400"/>
                <a:ext cx="4267200" cy="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286C0-BC98-4F4D-9BE0-7C7A4999D3E0}"/>
                  </a:ext>
                </a:extLst>
              </p:cNvPr>
              <p:cNvSpPr txBox="1"/>
              <p:nvPr/>
            </p:nvSpPr>
            <p:spPr>
              <a:xfrm>
                <a:off x="3048000" y="641047"/>
                <a:ext cx="2286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6 cm</a:t>
                </a:r>
                <a:endParaRPr lang="en-US" sz="36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FFF5D4-7E9B-4882-AC5D-75DCCC9AA096}"/>
                </a:ext>
              </a:extLst>
            </p:cNvPr>
            <p:cNvGrpSpPr/>
            <p:nvPr/>
          </p:nvGrpSpPr>
          <p:grpSpPr>
            <a:xfrm>
              <a:off x="217413" y="1295400"/>
              <a:ext cx="1458987" cy="3733800"/>
              <a:chOff x="217413" y="1295400"/>
              <a:chExt cx="1458987" cy="3733800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D4379F8-4C7F-4B29-A098-5B46C0AB7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1295400"/>
                <a:ext cx="0" cy="373380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CBC4FE-841A-4F07-9C18-1DCD8AF4B912}"/>
                  </a:ext>
                </a:extLst>
              </p:cNvPr>
              <p:cNvSpPr txBox="1"/>
              <p:nvPr/>
            </p:nvSpPr>
            <p:spPr>
              <a:xfrm>
                <a:off x="217413" y="31623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8 cm</a:t>
                </a:r>
                <a:endParaRPr lang="en-US" sz="3600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8EBBFC-E242-4093-9B6F-1195A5E72AFF}"/>
              </a:ext>
            </a:extLst>
          </p:cNvPr>
          <p:cNvSpPr txBox="1"/>
          <p:nvPr/>
        </p:nvSpPr>
        <p:spPr>
          <a:xfrm>
            <a:off x="1028701" y="5429071"/>
            <a:ext cx="6896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rgbClr val="1282A2"/>
                </a:solidFill>
              </a:rPr>
              <a:t>Procesador Intel i7 de una computadora de escritorio</a:t>
            </a:r>
            <a:endParaRPr lang="en-US" sz="36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0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3179233" y="228600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7772400"/>
            <a:ext cx="7315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6609945" y="6895289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42"/>
          <a:stretch/>
        </p:blipFill>
        <p:spPr>
          <a:xfrm>
            <a:off x="304800" y="228600"/>
            <a:ext cx="7924800" cy="596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B7A36-E32A-4FEF-93E2-478C8E86D18C}"/>
              </a:ext>
            </a:extLst>
          </p:cNvPr>
          <p:cNvSpPr txBox="1"/>
          <p:nvPr/>
        </p:nvSpPr>
        <p:spPr>
          <a:xfrm>
            <a:off x="8382000" y="2286000"/>
            <a:ext cx="3694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282A2"/>
                </a:solidFill>
              </a:rPr>
              <a:t>Procesador Qualcomm Snapdragon para un dispositivo móvil</a:t>
            </a:r>
            <a:endParaRPr lang="en-US" sz="3200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35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5756340" y="481886"/>
            <a:ext cx="5363184" cy="6228213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8" y="1010461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4096155" y="8991600"/>
            <a:ext cx="2980267" cy="331140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A7B523D-36AF-420B-A76D-94842AF2AA07}"/>
              </a:ext>
            </a:extLst>
          </p:cNvPr>
          <p:cNvSpPr/>
          <p:nvPr/>
        </p:nvSpPr>
        <p:spPr>
          <a:xfrm rot="814783">
            <a:off x="4908416" y="2048333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1B5355-7C0B-4E06-8A11-CE79F200B82B}"/>
              </a:ext>
            </a:extLst>
          </p:cNvPr>
          <p:cNvSpPr/>
          <p:nvPr/>
        </p:nvSpPr>
        <p:spPr>
          <a:xfrm rot="814783">
            <a:off x="4464495" y="3069887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A610F4D-6F0B-4BD7-AB15-548B452C0743}"/>
              </a:ext>
            </a:extLst>
          </p:cNvPr>
          <p:cNvSpPr/>
          <p:nvPr/>
        </p:nvSpPr>
        <p:spPr>
          <a:xfrm rot="814783">
            <a:off x="4908415" y="2022932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F73E529-347F-41ED-B4C4-E1AF1002591D}"/>
              </a:ext>
            </a:extLst>
          </p:cNvPr>
          <p:cNvSpPr/>
          <p:nvPr/>
        </p:nvSpPr>
        <p:spPr>
          <a:xfrm rot="814783">
            <a:off x="4464494" y="3044486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0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11" t="3513" b="40719"/>
          <a:stretch/>
        </p:blipFill>
        <p:spPr>
          <a:xfrm>
            <a:off x="6858000" y="843421"/>
            <a:ext cx="3620178" cy="5752112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3A5705-31B8-414B-A795-D9319463DFDB}"/>
              </a:ext>
            </a:extLst>
          </p:cNvPr>
          <p:cNvGrpSpPr/>
          <p:nvPr/>
        </p:nvGrpSpPr>
        <p:grpSpPr>
          <a:xfrm>
            <a:off x="374760" y="785410"/>
            <a:ext cx="4349214" cy="5482420"/>
            <a:chOff x="228600" y="954490"/>
            <a:chExt cx="4349214" cy="5482420"/>
          </a:xfrm>
        </p:grpSpPr>
        <p:pic>
          <p:nvPicPr>
            <p:cNvPr id="4" name="Picture 3" descr="A circuit board&#10;&#10;Description automatically generated">
              <a:extLst>
                <a:ext uri="{FF2B5EF4-FFF2-40B4-BE49-F238E27FC236}">
                  <a16:creationId xmlns:a16="http://schemas.microsoft.com/office/drawing/2014/main" id="{4563B96C-9253-4459-8FB9-C6C18093F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6" y="2135088"/>
              <a:ext cx="4112147" cy="3084110"/>
            </a:xfrm>
            <a:prstGeom prst="rect">
              <a:avLst/>
            </a:prstGeom>
          </p:spPr>
        </p:pic>
        <p:pic>
          <p:nvPicPr>
            <p:cNvPr id="8" name="Picture 7" descr="A circuit board&#10;&#10;Description automatically generated">
              <a:extLst>
                <a:ext uri="{FF2B5EF4-FFF2-40B4-BE49-F238E27FC236}">
                  <a16:creationId xmlns:a16="http://schemas.microsoft.com/office/drawing/2014/main" id="{36447169-B50B-456A-8588-EB1E796F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228600" y="954490"/>
              <a:ext cx="4112147" cy="3084110"/>
            </a:xfrm>
            <a:prstGeom prst="rect">
              <a:avLst/>
            </a:prstGeom>
          </p:spPr>
        </p:pic>
        <p:pic>
          <p:nvPicPr>
            <p:cNvPr id="9" name="Picture 8" descr="A circuit board&#10;&#10;Description automatically generated">
              <a:extLst>
                <a:ext uri="{FF2B5EF4-FFF2-40B4-BE49-F238E27FC236}">
                  <a16:creationId xmlns:a16="http://schemas.microsoft.com/office/drawing/2014/main" id="{79E6B231-633E-4A95-BC36-307236BAA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7" y="3352800"/>
              <a:ext cx="4112147" cy="3084110"/>
            </a:xfrm>
            <a:prstGeom prst="rect">
              <a:avLst/>
            </a:prstGeom>
          </p:spPr>
        </p:pic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14FE9FB-DA9E-4DC5-8DAB-9EE6E7FA033F}"/>
              </a:ext>
            </a:extLst>
          </p:cNvPr>
          <p:cNvSpPr/>
          <p:nvPr/>
        </p:nvSpPr>
        <p:spPr>
          <a:xfrm>
            <a:off x="5102746" y="2115946"/>
            <a:ext cx="29744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84D5AC-8B0B-4A1C-9C5F-31E0B08168EF}"/>
              </a:ext>
            </a:extLst>
          </p:cNvPr>
          <p:cNvSpPr/>
          <p:nvPr/>
        </p:nvSpPr>
        <p:spPr>
          <a:xfrm>
            <a:off x="5102746" y="3526620"/>
            <a:ext cx="28220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2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!!video" title="iPad Pro ￢ﾀﾔ What￢ﾀﾙs a computer ￢ﾀﾔ Apple">
            <a:hlinkClick r:id="" action="ppaction://media"/>
            <a:extLst>
              <a:ext uri="{FF2B5EF4-FFF2-40B4-BE49-F238E27FC236}">
                <a16:creationId xmlns:a16="http://schemas.microsoft.com/office/drawing/2014/main" id="{49FD0535-801D-45DC-B701-90ED849E8B1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" y="228600"/>
            <a:ext cx="115824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latin typeface="72" panose="020B0503030000000003" pitchFamily="34" charset="0"/>
                <a:cs typeface="72" panose="020B0503030000000003" pitchFamily="34" charset="0"/>
              </a:rPr>
              <a:t>La memoria RAM (memoria de acceso aleatorio) es parte de la </a:t>
            </a:r>
            <a:r>
              <a:rPr lang="es-MX" sz="36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principal </a:t>
            </a:r>
            <a:r>
              <a:rPr lang="es-MX" sz="3600" dirty="0">
                <a:latin typeface="72" panose="020B0503030000000003" pitchFamily="34" charset="0"/>
                <a:cs typeface="72" panose="020B0503030000000003" pitchFamily="34" charset="0"/>
              </a:rPr>
              <a:t>de la computadora. Es la memoria de trabajo para el sistema operativo, los programas, y el software.</a:t>
            </a:r>
          </a:p>
          <a:p>
            <a:endParaRPr lang="es-MX" sz="36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600" dirty="0">
                <a:latin typeface="72" panose="020B0503030000000003" pitchFamily="34" charset="0"/>
                <a:cs typeface="72" panose="020B0503030000000003" pitchFamily="34" charset="0"/>
              </a:rPr>
              <a:t>Necesita electricidad para almacenar la información, por lo que al apagar la computadora la información se pierde (</a:t>
            </a:r>
            <a:r>
              <a:rPr lang="es-MX" sz="36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volátil</a:t>
            </a:r>
            <a:r>
              <a:rPr lang="es-MX" sz="3600" dirty="0">
                <a:latin typeface="72" panose="020B0503030000000003" pitchFamily="34" charset="0"/>
                <a:cs typeface="72" panose="020B0503030000000003" pitchFamily="34" charset="0"/>
              </a:rPr>
              <a:t>).</a:t>
            </a:r>
            <a:endParaRPr lang="en-US" sz="36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8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B7A7F3D-9818-4FB4-8982-3BA4DF00A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8" y="3028781"/>
            <a:ext cx="1174797" cy="1174797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205DB4B-7D11-4D1B-B33A-58330B7FF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6" y="1003851"/>
            <a:ext cx="1828800" cy="18288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0B377F60-C830-49DA-A326-A2A43D197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82" y="2057400"/>
            <a:ext cx="1431759" cy="1431759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1EDFF321-60B3-4099-9BAB-C348C5146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2982438"/>
            <a:ext cx="1600201" cy="1600201"/>
          </a:xfrm>
          <a:prstGeom prst="rect">
            <a:avLst/>
          </a:prstGeom>
        </p:spPr>
      </p:pic>
      <p:pic>
        <p:nvPicPr>
          <p:cNvPr id="20" name="Picture 1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84E2FECF-1B12-4BD5-A92E-840A8579E7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83" y="3984460"/>
            <a:ext cx="1295400" cy="1295400"/>
          </a:xfrm>
          <a:prstGeom prst="rect">
            <a:avLst/>
          </a:prstGeom>
        </p:spPr>
      </p:pic>
      <p:pic>
        <p:nvPicPr>
          <p:cNvPr id="24" name="Picture 23" descr="A picture containing room&#10;&#10;Description automatically generated">
            <a:extLst>
              <a:ext uri="{FF2B5EF4-FFF2-40B4-BE49-F238E27FC236}">
                <a16:creationId xmlns:a16="http://schemas.microsoft.com/office/drawing/2014/main" id="{796F4221-D74D-4CC7-9835-B47F8890B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1136494"/>
            <a:ext cx="1600201" cy="1600201"/>
          </a:xfrm>
          <a:prstGeom prst="rect">
            <a:avLst/>
          </a:prstGeom>
        </p:spPr>
      </p:pic>
      <p:pic>
        <p:nvPicPr>
          <p:cNvPr id="26" name="Picture 2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56475CA-D4D1-4D22-98FB-760CDA21E4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14" y="2176468"/>
            <a:ext cx="3212142" cy="3212142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AEB6E5B9-F19B-4672-9672-C485594F0376}"/>
              </a:ext>
            </a:extLst>
          </p:cNvPr>
          <p:cNvSpPr/>
          <p:nvPr/>
        </p:nvSpPr>
        <p:spPr>
          <a:xfrm rot="1076529">
            <a:off x="5140762" y="2170969"/>
            <a:ext cx="277382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7A5333A-7820-48F7-916B-B9D8759E3770}"/>
              </a:ext>
            </a:extLst>
          </p:cNvPr>
          <p:cNvSpPr/>
          <p:nvPr/>
        </p:nvSpPr>
        <p:spPr>
          <a:xfrm>
            <a:off x="5197964" y="3363440"/>
            <a:ext cx="271853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A7B8821-497C-4963-AF14-E7B07578A3DD}"/>
              </a:ext>
            </a:extLst>
          </p:cNvPr>
          <p:cNvSpPr/>
          <p:nvPr/>
        </p:nvSpPr>
        <p:spPr>
          <a:xfrm rot="20527428">
            <a:off x="5140291" y="4464951"/>
            <a:ext cx="2804213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75C7E8-F34F-47A2-8D09-4A683D8112CC}"/>
              </a:ext>
            </a:extLst>
          </p:cNvPr>
          <p:cNvSpPr txBox="1"/>
          <p:nvPr/>
        </p:nvSpPr>
        <p:spPr>
          <a:xfrm>
            <a:off x="457200" y="5525096"/>
            <a:ext cx="1127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Todos los programas en ejecución, así como los datos que utilizan, se almacenan en la memoria RAM.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88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2" grpId="0" animBg="1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093E6B57-E120-4AC7-8F55-8762678C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16667" r="13333" b="12222"/>
          <a:stretch/>
        </p:blipFill>
        <p:spPr>
          <a:xfrm>
            <a:off x="248180" y="76200"/>
            <a:ext cx="7086600" cy="487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F303A5-3643-4D4B-8EFF-DA5466D8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800600"/>
            <a:ext cx="5314420" cy="177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23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-2486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39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6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51EBB-B737-49F2-A822-50EA15424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42257" r="5654" b="37084"/>
          <a:stretch/>
        </p:blipFill>
        <p:spPr>
          <a:xfrm>
            <a:off x="2057400" y="1260107"/>
            <a:ext cx="8686800" cy="4996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32689E-FA4E-4A08-A1EF-25E9AF5C216F}"/>
              </a:ext>
            </a:extLst>
          </p:cNvPr>
          <p:cNvSpPr/>
          <p:nvPr/>
        </p:nvSpPr>
        <p:spPr>
          <a:xfrm>
            <a:off x="9144000" y="4800600"/>
            <a:ext cx="1524000" cy="990600"/>
          </a:xfrm>
          <a:custGeom>
            <a:avLst/>
            <a:gdLst>
              <a:gd name="connsiteX0" fmla="*/ 0 w 1524000"/>
              <a:gd name="connsiteY0" fmla="*/ 0 h 990600"/>
              <a:gd name="connsiteX1" fmla="*/ 462280 w 1524000"/>
              <a:gd name="connsiteY1" fmla="*/ 0 h 990600"/>
              <a:gd name="connsiteX2" fmla="*/ 1000760 w 1524000"/>
              <a:gd name="connsiteY2" fmla="*/ 0 h 990600"/>
              <a:gd name="connsiteX3" fmla="*/ 1524000 w 1524000"/>
              <a:gd name="connsiteY3" fmla="*/ 0 h 990600"/>
              <a:gd name="connsiteX4" fmla="*/ 1524000 w 1524000"/>
              <a:gd name="connsiteY4" fmla="*/ 485394 h 990600"/>
              <a:gd name="connsiteX5" fmla="*/ 1524000 w 1524000"/>
              <a:gd name="connsiteY5" fmla="*/ 990600 h 990600"/>
              <a:gd name="connsiteX6" fmla="*/ 1046480 w 1524000"/>
              <a:gd name="connsiteY6" fmla="*/ 990600 h 990600"/>
              <a:gd name="connsiteX7" fmla="*/ 538480 w 1524000"/>
              <a:gd name="connsiteY7" fmla="*/ 990600 h 990600"/>
              <a:gd name="connsiteX8" fmla="*/ 0 w 1524000"/>
              <a:gd name="connsiteY8" fmla="*/ 990600 h 990600"/>
              <a:gd name="connsiteX9" fmla="*/ 0 w 1524000"/>
              <a:gd name="connsiteY9" fmla="*/ 525018 h 990600"/>
              <a:gd name="connsiteX10" fmla="*/ 0 w 1524000"/>
              <a:gd name="connsiteY10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24000" h="990600" extrusionOk="0">
                <a:moveTo>
                  <a:pt x="0" y="0"/>
                </a:moveTo>
                <a:cubicBezTo>
                  <a:pt x="206062" y="6069"/>
                  <a:pt x="310248" y="18226"/>
                  <a:pt x="462280" y="0"/>
                </a:cubicBezTo>
                <a:cubicBezTo>
                  <a:pt x="614312" y="-18226"/>
                  <a:pt x="879401" y="-19359"/>
                  <a:pt x="1000760" y="0"/>
                </a:cubicBezTo>
                <a:cubicBezTo>
                  <a:pt x="1122119" y="19359"/>
                  <a:pt x="1349340" y="-633"/>
                  <a:pt x="1524000" y="0"/>
                </a:cubicBezTo>
                <a:cubicBezTo>
                  <a:pt x="1510103" y="203656"/>
                  <a:pt x="1534636" y="269850"/>
                  <a:pt x="1524000" y="485394"/>
                </a:cubicBezTo>
                <a:cubicBezTo>
                  <a:pt x="1513364" y="700938"/>
                  <a:pt x="1515597" y="748322"/>
                  <a:pt x="1524000" y="990600"/>
                </a:cubicBezTo>
                <a:cubicBezTo>
                  <a:pt x="1372395" y="989807"/>
                  <a:pt x="1179074" y="1012020"/>
                  <a:pt x="1046480" y="990600"/>
                </a:cubicBezTo>
                <a:cubicBezTo>
                  <a:pt x="913886" y="969180"/>
                  <a:pt x="734024" y="993303"/>
                  <a:pt x="538480" y="990600"/>
                </a:cubicBezTo>
                <a:cubicBezTo>
                  <a:pt x="342936" y="987897"/>
                  <a:pt x="199169" y="982588"/>
                  <a:pt x="0" y="990600"/>
                </a:cubicBezTo>
                <a:cubicBezTo>
                  <a:pt x="5314" y="818112"/>
                  <a:pt x="-22323" y="717515"/>
                  <a:pt x="0" y="525018"/>
                </a:cubicBezTo>
                <a:cubicBezTo>
                  <a:pt x="22323" y="332521"/>
                  <a:pt x="-13082" y="116904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5D3E"/>
            </a:solidFill>
            <a:extLst>
              <a:ext uri="{C807C97D-BFC1-408E-A445-0C87EB9F89A2}">
                <ask:lineSketchStyleProps xmlns:ask="http://schemas.microsoft.com/office/drawing/2018/sketchyshapes" sd="25136324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latin typeface="72" panose="020B0503030000000003" pitchFamily="34" charset="0"/>
                <a:cs typeface="72" panose="020B0503030000000003" pitchFamily="34" charset="0"/>
              </a:rPr>
              <a:t>La memoria ROM es parte de la </a:t>
            </a:r>
            <a:r>
              <a:rPr lang="es-MX" sz="36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principal </a:t>
            </a:r>
            <a:r>
              <a:rPr lang="es-MX" sz="3600" dirty="0">
                <a:latin typeface="72" panose="020B0503030000000003" pitchFamily="34" charset="0"/>
                <a:cs typeface="72" panose="020B0503030000000003" pitchFamily="34" charset="0"/>
              </a:rPr>
              <a:t>de la computadora. Almacena información crítica para la operación de una computadora.</a:t>
            </a:r>
          </a:p>
          <a:p>
            <a:endParaRPr lang="es-MX" sz="36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600" dirty="0">
                <a:latin typeface="72" panose="020B0503030000000003" pitchFamily="34" charset="0"/>
                <a:cs typeface="72" panose="020B0503030000000003" pitchFamily="34" charset="0"/>
              </a:rPr>
              <a:t>Su nombre proviene de que </a:t>
            </a:r>
            <a:r>
              <a:rPr lang="es-MX" sz="3600" b="1" dirty="0">
                <a:latin typeface="72" panose="020B0503030000000003" pitchFamily="34" charset="0"/>
                <a:cs typeface="72" panose="020B0503030000000003" pitchFamily="34" charset="0"/>
              </a:rPr>
              <a:t>no es posible cambiar el uso que se le da a esta memoria.</a:t>
            </a:r>
          </a:p>
          <a:p>
            <a:endParaRPr lang="es-MX" sz="36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600" dirty="0">
                <a:latin typeface="72" panose="020B0503030000000003" pitchFamily="34" charset="0"/>
                <a:cs typeface="72" panose="020B0503030000000003" pitchFamily="34" charset="0"/>
              </a:rPr>
              <a:t>Es </a:t>
            </a:r>
            <a:r>
              <a:rPr lang="es-MX" sz="36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persistente</a:t>
            </a:r>
            <a:r>
              <a:rPr lang="es-MX" sz="3600" dirty="0">
                <a:latin typeface="72" panose="020B0503030000000003" pitchFamily="34" charset="0"/>
                <a:cs typeface="72" panose="020B0503030000000003" pitchFamily="34" charset="0"/>
              </a:rPr>
              <a:t>, lo que significa que no requiere energía eléctrica para almacenar su contenido.</a:t>
            </a:r>
            <a:endParaRPr lang="en-US" sz="36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0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latin typeface="72" panose="020B0503030000000003" pitchFamily="34" charset="0"/>
                <a:cs typeface="72" panose="020B0503030000000003" pitchFamily="34" charset="0"/>
              </a:rPr>
              <a:t>Almacena el </a:t>
            </a:r>
            <a:r>
              <a:rPr lang="es-MX" sz="3600" b="1" dirty="0">
                <a:latin typeface="72" panose="020B0503030000000003" pitchFamily="34" charset="0"/>
                <a:cs typeface="72" panose="020B0503030000000003" pitchFamily="34" charset="0"/>
              </a:rPr>
              <a:t>BIOS (Basic Input  / Output </a:t>
            </a:r>
            <a:r>
              <a:rPr lang="es-MX" sz="3600" b="1" dirty="0" err="1">
                <a:latin typeface="72" panose="020B0503030000000003" pitchFamily="34" charset="0"/>
                <a:cs typeface="72" panose="020B0503030000000003" pitchFamily="34" charset="0"/>
              </a:rPr>
              <a:t>System</a:t>
            </a:r>
            <a:r>
              <a:rPr lang="es-MX" sz="3600" b="1" dirty="0">
                <a:latin typeface="72" panose="020B0503030000000003" pitchFamily="34" charset="0"/>
                <a:cs typeface="72" panose="020B0503030000000003" pitchFamily="34" charset="0"/>
              </a:rPr>
              <a:t>), </a:t>
            </a:r>
            <a:r>
              <a:rPr lang="es-MX" sz="3600" dirty="0">
                <a:latin typeface="72" panose="020B0503030000000003" pitchFamily="34" charset="0"/>
                <a:cs typeface="72" panose="020B0503030000000003" pitchFamily="34" charset="0"/>
              </a:rPr>
              <a:t>que contiene la configuración del procesador, de la memoria RAM, </a:t>
            </a:r>
            <a:r>
              <a:rPr lang="es-MX" sz="3600" dirty="0" err="1">
                <a:latin typeface="72" panose="020B0503030000000003" pitchFamily="34" charset="0"/>
                <a:cs typeface="72" panose="020B0503030000000003" pitchFamily="34" charset="0"/>
              </a:rPr>
              <a:t>boot-order</a:t>
            </a:r>
            <a:r>
              <a:rPr lang="es-MX" sz="3600" dirty="0">
                <a:latin typeface="72" panose="020B0503030000000003" pitchFamily="34" charset="0"/>
                <a:cs typeface="72" panose="020B0503030000000003" pitchFamily="34" charset="0"/>
              </a:rPr>
              <a:t>, perfil de los ventiladores, etc.</a:t>
            </a:r>
            <a:endParaRPr lang="en-US" sz="3600" b="1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78326"/>
            <a:ext cx="4423107" cy="335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4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eter&#10;&#10;Description automatically generated">
            <a:extLst>
              <a:ext uri="{FF2B5EF4-FFF2-40B4-BE49-F238E27FC236}">
                <a16:creationId xmlns:a16="http://schemas.microsoft.com/office/drawing/2014/main" id="{505CEC70-82AD-4CAB-9091-3473EF7BF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3" y="243038"/>
            <a:ext cx="10513194" cy="622704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199985B-F668-449C-A8AC-550C2651F651}"/>
              </a:ext>
            </a:extLst>
          </p:cNvPr>
          <p:cNvSpPr/>
          <p:nvPr/>
        </p:nvSpPr>
        <p:spPr>
          <a:xfrm rot="7876802">
            <a:off x="4413607" y="4100704"/>
            <a:ext cx="2773829" cy="834386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F3746-828B-47E1-8F23-F3E0DF095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r="14989"/>
          <a:stretch/>
        </p:blipFill>
        <p:spPr>
          <a:xfrm>
            <a:off x="0" y="0"/>
            <a:ext cx="85344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3F2852-9FD6-4D15-8DA6-07BE80C5A0B0}"/>
              </a:ext>
            </a:extLst>
          </p:cNvPr>
          <p:cNvSpPr txBox="1"/>
          <p:nvPr/>
        </p:nvSpPr>
        <p:spPr>
          <a:xfrm>
            <a:off x="8839200" y="51057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de una computadora año 2000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020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¿Qué es una computadora?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22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5E15B4-9691-4395-ACD4-8836E4395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9220200" cy="5124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D2144-6DFC-478B-99E2-AE2D697AB60F}"/>
              </a:ext>
            </a:extLst>
          </p:cNvPr>
          <p:cNvSpPr txBox="1"/>
          <p:nvPr/>
        </p:nvSpPr>
        <p:spPr>
          <a:xfrm>
            <a:off x="4343400" y="5791200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de una computadora año 2020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23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2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86" b="42514"/>
          <a:stretch/>
        </p:blipFill>
        <p:spPr>
          <a:xfrm rot="16200000">
            <a:off x="6304326" y="-879567"/>
            <a:ext cx="3879806" cy="7321233"/>
          </a:xfrm>
          <a:prstGeom prst="rect">
            <a:avLst/>
          </a:prstGeom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D8036FF0-6306-4D34-BE1D-37DE15B4F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867172"/>
            <a:ext cx="5819775" cy="174378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D2236D5F-AC88-4EE3-A305-587C05937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76" b="41204"/>
          <a:stretch/>
        </p:blipFill>
        <p:spPr>
          <a:xfrm rot="16200000">
            <a:off x="1430316" y="3570309"/>
            <a:ext cx="1781175" cy="4032207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Dispositivos I/O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9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BBB8-8182-464F-A601-2F00CA42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Tarjeta madre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587C3-9A34-4A34-8E7E-2ADD24594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51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Software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15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9C7CA5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DC9DBD70-1D42-4075-B3FF-E96A5E8A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683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17B29-C297-4E95-B065-AD4C8F579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5"/>
          <a:stretch/>
        </p:blipFill>
        <p:spPr>
          <a:xfrm>
            <a:off x="114300" y="228600"/>
            <a:ext cx="11963400" cy="60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426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AECF18-4104-4113-806E-5A383F98F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-23"/>
          <a:stretch/>
        </p:blipFill>
        <p:spPr>
          <a:xfrm>
            <a:off x="0" y="1555"/>
            <a:ext cx="12192000" cy="68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4973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watch&#10;&#10;Description automatically generated">
            <a:extLst>
              <a:ext uri="{FF2B5EF4-FFF2-40B4-BE49-F238E27FC236}">
                <a16:creationId xmlns:a16="http://schemas.microsoft.com/office/drawing/2014/main" id="{9D900936-6BD5-4BA8-8823-97E54ED12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11809496" cy="62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9493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1262259-8BEF-43B0-B274-985F98299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8640" y="457200"/>
            <a:ext cx="1133856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05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678</Words>
  <Application>Microsoft Office PowerPoint</Application>
  <PresentationFormat>Widescreen</PresentationFormat>
  <Paragraphs>84</Paragraphs>
  <Slides>46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72</vt:lpstr>
      <vt:lpstr>Calibri</vt:lpstr>
      <vt:lpstr>Rubik</vt:lpstr>
      <vt:lpstr>Arial</vt:lpstr>
      <vt:lpstr>Rokkitt</vt:lpstr>
      <vt:lpstr>Office Theme</vt:lpstr>
      <vt:lpstr>Módulo 1</vt:lpstr>
      <vt:lpstr>En enero del 2018, Apple publicó un comercial que muestra su visión del futuro…</vt:lpstr>
      <vt:lpstr>PowerPoint Presentation</vt:lpstr>
      <vt:lpstr>¿Qué es una computadora?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¿Qué es una computadora?</vt:lpstr>
      <vt:lpstr>¿Qué es una computadora?</vt:lpstr>
      <vt:lpstr>¿Qué es una computadora?</vt:lpstr>
      <vt:lpstr>¿Qué es una computadora?</vt:lpstr>
      <vt:lpstr>¿Qué es una computadora?</vt:lpstr>
      <vt:lpstr>Hardware y Software</vt:lpstr>
      <vt:lpstr>Hardware</vt:lpstr>
      <vt:lpstr>Hardware: “Todas las partes de una computadora que pueden tocarse”   - Cultura popular</vt:lpstr>
      <vt:lpstr>1. Tarjeta Madre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Tarjeta madre</vt:lpstr>
      <vt:lpstr>Software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1</dc:title>
  <dc:creator>Omar Acosta</dc:creator>
  <cp:lastModifiedBy>Omar Acosta</cp:lastModifiedBy>
  <cp:revision>117</cp:revision>
  <dcterms:created xsi:type="dcterms:W3CDTF">2020-08-04T14:27:19Z</dcterms:created>
  <dcterms:modified xsi:type="dcterms:W3CDTF">2020-08-05T17:48:42Z</dcterms:modified>
</cp:coreProperties>
</file>